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264" r:id="rId3"/>
    <p:sldId id="258" r:id="rId4"/>
    <p:sldId id="259" r:id="rId5"/>
    <p:sldId id="403" r:id="rId6"/>
    <p:sldId id="260" r:id="rId7"/>
    <p:sldId id="261" r:id="rId8"/>
    <p:sldId id="257" r:id="rId9"/>
    <p:sldId id="267" r:id="rId10"/>
    <p:sldId id="262" r:id="rId11"/>
    <p:sldId id="26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86" r:id="rId24"/>
    <p:sldId id="387" r:id="rId25"/>
    <p:sldId id="388" r:id="rId26"/>
    <p:sldId id="278" r:id="rId27"/>
    <p:sldId id="280" r:id="rId28"/>
    <p:sldId id="281" r:id="rId29"/>
    <p:sldId id="282" r:id="rId30"/>
    <p:sldId id="389" r:id="rId31"/>
    <p:sldId id="390" r:id="rId32"/>
    <p:sldId id="391" r:id="rId33"/>
    <p:sldId id="392" r:id="rId34"/>
    <p:sldId id="279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93" r:id="rId56"/>
    <p:sldId id="304" r:id="rId57"/>
    <p:sldId id="305" r:id="rId58"/>
    <p:sldId id="394" r:id="rId59"/>
    <p:sldId id="396" r:id="rId60"/>
    <p:sldId id="334" r:id="rId61"/>
    <p:sldId id="303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85" r:id="rId73"/>
    <p:sldId id="316" r:id="rId74"/>
    <p:sldId id="317" r:id="rId75"/>
    <p:sldId id="318" r:id="rId76"/>
    <p:sldId id="320" r:id="rId77"/>
    <p:sldId id="319" r:id="rId78"/>
    <p:sldId id="321" r:id="rId79"/>
    <p:sldId id="322" r:id="rId80"/>
    <p:sldId id="323" r:id="rId81"/>
    <p:sldId id="397" r:id="rId82"/>
    <p:sldId id="398" r:id="rId83"/>
    <p:sldId id="324" r:id="rId84"/>
    <p:sldId id="325" r:id="rId85"/>
    <p:sldId id="326" r:id="rId86"/>
    <p:sldId id="327" r:id="rId87"/>
    <p:sldId id="328" r:id="rId88"/>
    <p:sldId id="359" r:id="rId89"/>
    <p:sldId id="360" r:id="rId90"/>
    <p:sldId id="361" r:id="rId91"/>
    <p:sldId id="362" r:id="rId92"/>
    <p:sldId id="363" r:id="rId93"/>
    <p:sldId id="364" r:id="rId94"/>
    <p:sldId id="329" r:id="rId95"/>
    <p:sldId id="330" r:id="rId96"/>
    <p:sldId id="331" r:id="rId97"/>
    <p:sldId id="332" r:id="rId98"/>
    <p:sldId id="333" r:id="rId99"/>
    <p:sldId id="399" r:id="rId100"/>
    <p:sldId id="400" r:id="rId101"/>
    <p:sldId id="401" r:id="rId102"/>
    <p:sldId id="402" r:id="rId103"/>
    <p:sldId id="365" r:id="rId104"/>
    <p:sldId id="366" r:id="rId105"/>
    <p:sldId id="367" r:id="rId106"/>
    <p:sldId id="369" r:id="rId107"/>
    <p:sldId id="371" r:id="rId108"/>
    <p:sldId id="373" r:id="rId109"/>
    <p:sldId id="404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269EC-DFD2-4553-A222-F74E4EF64EA7}">
          <p14:sldIdLst>
            <p14:sldId id="256"/>
            <p14:sldId id="264"/>
            <p14:sldId id="258"/>
            <p14:sldId id="259"/>
            <p14:sldId id="403"/>
            <p14:sldId id="260"/>
            <p14:sldId id="261"/>
            <p14:sldId id="257"/>
            <p14:sldId id="267"/>
            <p14:sldId id="262"/>
            <p14:sldId id="263"/>
            <p14:sldId id="26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86"/>
            <p14:sldId id="387"/>
            <p14:sldId id="388"/>
            <p14:sldId id="278"/>
            <p14:sldId id="280"/>
            <p14:sldId id="281"/>
            <p14:sldId id="282"/>
            <p14:sldId id="389"/>
            <p14:sldId id="390"/>
            <p14:sldId id="391"/>
            <p14:sldId id="392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93"/>
            <p14:sldId id="304"/>
            <p14:sldId id="305"/>
            <p14:sldId id="394"/>
            <p14:sldId id="396"/>
            <p14:sldId id="334"/>
            <p14:sldId id="303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85"/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97"/>
            <p14:sldId id="398"/>
            <p14:sldId id="324"/>
            <p14:sldId id="325"/>
            <p14:sldId id="326"/>
            <p14:sldId id="327"/>
            <p14:sldId id="328"/>
            <p14:sldId id="359"/>
            <p14:sldId id="360"/>
            <p14:sldId id="361"/>
            <p14:sldId id="362"/>
            <p14:sldId id="363"/>
            <p14:sldId id="364"/>
            <p14:sldId id="329"/>
            <p14:sldId id="330"/>
            <p14:sldId id="331"/>
            <p14:sldId id="332"/>
            <p14:sldId id="333"/>
            <p14:sldId id="399"/>
            <p14:sldId id="400"/>
            <p14:sldId id="401"/>
            <p14:sldId id="402"/>
            <p14:sldId id="365"/>
            <p14:sldId id="366"/>
            <p14:sldId id="367"/>
            <p14:sldId id="369"/>
            <p14:sldId id="371"/>
            <p14:sldId id="373"/>
            <p14:sldId id="40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ssun6/plotmicrobio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9920" y="6294422"/>
            <a:ext cx="702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https://fodorclasses.github.io/classes/premier_2023/premier_2023.html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DD53E-E0E5-DCA9-AE7D-38337BDD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6" y="461931"/>
            <a:ext cx="10289441" cy="625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EEB53-80FB-F94F-C758-AB588C4F7DAF}"/>
              </a:ext>
            </a:extLst>
          </p:cNvPr>
          <p:cNvSpPr txBox="1"/>
          <p:nvPr/>
        </p:nvSpPr>
        <p:spPr>
          <a:xfrm>
            <a:off x="1131572" y="9259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</p:spTree>
    <p:extLst>
      <p:ext uri="{BB962C8B-B14F-4D97-AF65-F5344CB8AC3E}">
        <p14:creationId xmlns:p14="http://schemas.microsoft.com/office/powerpoint/2010/main" val="15726363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E7FC2-E15D-7548-288D-827F690E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4" y="494951"/>
            <a:ext cx="10797850" cy="612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4E29F-2876-49FE-8909-47714791880C}"/>
              </a:ext>
            </a:extLst>
          </p:cNvPr>
          <p:cNvSpPr txBox="1"/>
          <p:nvPr/>
        </p:nvSpPr>
        <p:spPr>
          <a:xfrm>
            <a:off x="1082180" y="109057"/>
            <a:ext cx="104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tool can make some very nice publication ready views of our inference results…</a:t>
            </a:r>
          </a:p>
        </p:txBody>
      </p:sp>
    </p:spTree>
    <p:extLst>
      <p:ext uri="{BB962C8B-B14F-4D97-AF65-F5344CB8AC3E}">
        <p14:creationId xmlns:p14="http://schemas.microsoft.com/office/powerpoint/2010/main" val="2326482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0D1F84-A503-8D5B-0585-56F9304CA3BE}"/>
              </a:ext>
            </a:extLst>
          </p:cNvPr>
          <p:cNvSpPr txBox="1"/>
          <p:nvPr/>
        </p:nvSpPr>
        <p:spPr>
          <a:xfrm>
            <a:off x="679508" y="159391"/>
            <a:ext cx="835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plot microbiome tool can give us box plots (equivalent to our big pdf ball)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962EB-403E-57B5-0A6E-FE4A3B9A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9"/>
            <a:ext cx="11702941" cy="5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7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26841D-0C84-B03C-C917-E7C9B1DF796B}"/>
              </a:ext>
            </a:extLst>
          </p:cNvPr>
          <p:cNvSpPr txBox="1"/>
          <p:nvPr/>
        </p:nvSpPr>
        <p:spPr>
          <a:xfrm>
            <a:off x="394283" y="18455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methods are easy to do in 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1B03C-AAA0-6F82-0331-CF1EF49D5464}"/>
              </a:ext>
            </a:extLst>
          </p:cNvPr>
          <p:cNvSpPr txBox="1"/>
          <p:nvPr/>
        </p:nvSpPr>
        <p:spPr>
          <a:xfrm>
            <a:off x="394283" y="6488668"/>
            <a:ext cx="1135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https://github.com/afodor/metagenomicsTools/blob/master/src/classExamples/ch2018/randomForest.txt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4006E-46E8-F280-6E49-8683B8F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34" y="553890"/>
            <a:ext cx="6297534" cy="586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2A13A-F327-D876-C214-83AF5835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3890"/>
            <a:ext cx="5928026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796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any or all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Examine data in our “in development” point and click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 recent version of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Install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package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(probably) some patience as our tool is still in development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4E230-88A1-EA24-DF0D-927CF4277BF5}"/>
              </a:ext>
            </a:extLst>
          </p:cNvPr>
          <p:cNvSpPr txBox="1"/>
          <p:nvPr/>
        </p:nvSpPr>
        <p:spPr>
          <a:xfrm>
            <a:off x="973123" y="394283"/>
            <a:ext cx="7417415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likewise prep our data in our “plot microbiome” tool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directions are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https://github.com/ssun6/plotmicrobiome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(On windows missing packages need to be added from Bioconductor 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after install run: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if (!require("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", quietly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   		 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install.packages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ggtree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::install("rhdf5")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8AA1-33DC-2E9E-69BD-C319CCD38BC0}"/>
              </a:ext>
            </a:extLst>
          </p:cNvPr>
          <p:cNvSpPr txBox="1"/>
          <p:nvPr/>
        </p:nvSpPr>
        <p:spPr>
          <a:xfrm>
            <a:off x="1059110" y="45131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re-run…</a:t>
            </a:r>
            <a:endParaRPr lang="en-US" dirty="0"/>
          </a:p>
        </p:txBody>
      </p:sp>
      <p:pic>
        <p:nvPicPr>
          <p:cNvPr id="1027" name="Picture 3" descr="Shan Sun | Fodor Lab | UNC Charlotte">
            <a:extLst>
              <a:ext uri="{FF2B5EF4-FFF2-40B4-BE49-F238E27FC236}">
                <a16:creationId xmlns:a16="http://schemas.microsoft.com/office/drawing/2014/main" id="{AD7699E9-4D8C-7FCC-950B-1D045DF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90" y="3429000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FFFF1-E350-7A5A-7FA5-6E224654369F}"/>
              </a:ext>
            </a:extLst>
          </p:cNvPr>
          <p:cNvSpPr txBox="1"/>
          <p:nvPr/>
        </p:nvSpPr>
        <p:spPr>
          <a:xfrm flipH="1">
            <a:off x="9181330" y="5494789"/>
            <a:ext cx="172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 Sun UNCC</a:t>
            </a:r>
          </a:p>
        </p:txBody>
      </p:sp>
    </p:spTree>
    <p:extLst>
      <p:ext uri="{BB962C8B-B14F-4D97-AF65-F5344CB8AC3E}">
        <p14:creationId xmlns:p14="http://schemas.microsoft.com/office/powerpoint/2010/main" val="3787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159138-62C7-1160-CC0E-76888305FA50}"/>
              </a:ext>
            </a:extLst>
          </p:cNvPr>
          <p:cNvSpPr txBox="1"/>
          <p:nvPr/>
        </p:nvSpPr>
        <p:spPr>
          <a:xfrm>
            <a:off x="1090569" y="-3355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load in raw sequence data (which will be normalized)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87A1C-701B-A850-53E2-679157D2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1" y="335776"/>
            <a:ext cx="2975451" cy="5427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C2F98-BAEC-66F8-E771-2750B400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5" y="6023512"/>
            <a:ext cx="2429051" cy="7587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8626C-584F-DA90-B0C1-A81C7E6B72B8}"/>
              </a:ext>
            </a:extLst>
          </p:cNvPr>
          <p:cNvCxnSpPr/>
          <p:nvPr/>
        </p:nvCxnSpPr>
        <p:spPr>
          <a:xfrm>
            <a:off x="67112" y="6358855"/>
            <a:ext cx="600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B5E-D16B-84BA-BFDD-2B5AC5090324}"/>
              </a:ext>
            </a:extLst>
          </p:cNvPr>
          <p:cNvSpPr txBox="1"/>
          <p:nvPr/>
        </p:nvSpPr>
        <p:spPr>
          <a:xfrm>
            <a:off x="8389" y="602329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08FAA-77C5-9C95-9FAC-1A50C5A1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12" y="1188428"/>
            <a:ext cx="8606988" cy="1428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351F1-2A2A-5A77-DA5C-8CD105D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51" y="511210"/>
            <a:ext cx="8606988" cy="501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E7FF8-941E-0435-9CF2-26CC5567A23C}"/>
              </a:ext>
            </a:extLst>
          </p:cNvPr>
          <p:cNvSpPr txBox="1"/>
          <p:nvPr/>
        </p:nvSpPr>
        <p:spPr>
          <a:xfrm>
            <a:off x="4710417" y="6346790"/>
            <a:ext cx="9374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https://fodorclasses.github.io/classes/premier_2023/biom-with-taxonomy.txt</a:t>
            </a:r>
          </a:p>
        </p:txBody>
      </p:sp>
    </p:spTree>
    <p:extLst>
      <p:ext uri="{BB962C8B-B14F-4D97-AF65-F5344CB8AC3E}">
        <p14:creationId xmlns:p14="http://schemas.microsoft.com/office/powerpoint/2010/main" val="146054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B701-760F-AD07-6B09-89F004BD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732245"/>
            <a:ext cx="11801475" cy="576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64194-7DEA-84E6-C9AF-D85D6C1A8040}"/>
              </a:ext>
            </a:extLst>
          </p:cNvPr>
          <p:cNvSpPr txBox="1"/>
          <p:nvPr/>
        </p:nvSpPr>
        <p:spPr>
          <a:xfrm>
            <a:off x="872455" y="26844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we load the metadata…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63230-2AF4-3332-67D2-E100F9081921}"/>
              </a:ext>
            </a:extLst>
          </p:cNvPr>
          <p:cNvSpPr txBox="1"/>
          <p:nvPr/>
        </p:nvSpPr>
        <p:spPr>
          <a:xfrm>
            <a:off x="5010325" y="6125538"/>
            <a:ext cx="8479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https://fodorclasses.github.io/classes/premier_2023/China_16S_meta.csv</a:t>
            </a:r>
          </a:p>
        </p:txBody>
      </p:sp>
    </p:spTree>
    <p:extLst>
      <p:ext uri="{BB962C8B-B14F-4D97-AF65-F5344CB8AC3E}">
        <p14:creationId xmlns:p14="http://schemas.microsoft.com/office/powerpoint/2010/main" val="3831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36C260-056C-41EB-B034-31C6678066D2}"/>
              </a:ext>
            </a:extLst>
          </p:cNvPr>
          <p:cNvSpPr txBox="1"/>
          <p:nvPr/>
        </p:nvSpPr>
        <p:spPr>
          <a:xfrm>
            <a:off x="2291080" y="152401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Consider a simulated 2D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C5526C-515B-474F-A00C-00861B3A3C24}"/>
              </a:ext>
            </a:extLst>
          </p:cNvPr>
          <p:cNvSpPr/>
          <p:nvPr/>
        </p:nvSpPr>
        <p:spPr>
          <a:xfrm>
            <a:off x="1752600" y="63362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https://github.com/afodor/metagenomicsTools/blob/master/src/classExamples/pcaSim.txt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73A55-00BF-4876-B688-84AABE52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4643006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03313-CA00-45AF-979C-333FFED2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762001"/>
            <a:ext cx="4925691" cy="44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E784A-83B4-4017-84B7-C5EE238D1253}"/>
              </a:ext>
            </a:extLst>
          </p:cNvPr>
          <p:cNvSpPr txBox="1"/>
          <p:nvPr/>
        </p:nvSpPr>
        <p:spPr>
          <a:xfrm flipH="1">
            <a:off x="2057400" y="381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rotate these data any way we want to (by any </a:t>
            </a:r>
            <a:r>
              <a:rPr lang="en-US" dirty="0" err="1"/>
              <a:t>orthornomral</a:t>
            </a:r>
            <a:r>
              <a:rPr lang="en-US" dirty="0"/>
              <a:t> basis)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453A3-2085-44A0-879F-C3288398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1"/>
            <a:ext cx="7696200" cy="131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42CF-BFA6-4924-BD18-062FE741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14601"/>
            <a:ext cx="7543800" cy="3472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DF523-977B-43AA-9CA2-92475A38477A}"/>
              </a:ext>
            </a:extLst>
          </p:cNvPr>
          <p:cNvSpPr txBox="1"/>
          <p:nvPr/>
        </p:nvSpPr>
        <p:spPr>
          <a:xfrm>
            <a:off x="3124200" y="2743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445F-4299-442D-B5DA-06F4493D0DEC}"/>
              </a:ext>
            </a:extLst>
          </p:cNvPr>
          <p:cNvSpPr txBox="1"/>
          <p:nvPr/>
        </p:nvSpPr>
        <p:spPr>
          <a:xfrm>
            <a:off x="68580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rotation</a:t>
            </a:r>
          </a:p>
        </p:txBody>
      </p:sp>
    </p:spTree>
    <p:extLst>
      <p:ext uri="{BB962C8B-B14F-4D97-AF65-F5344CB8AC3E}">
        <p14:creationId xmlns:p14="http://schemas.microsoft.com/office/powerpoint/2010/main" val="219343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AA90-6CE3-4256-8F93-1F749BA83BB6}"/>
              </a:ext>
            </a:extLst>
          </p:cNvPr>
          <p:cNvSpPr txBox="1"/>
          <p:nvPr/>
        </p:nvSpPr>
        <p:spPr>
          <a:xfrm>
            <a:off x="1676400" y="3947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PCA rotation is the rotation that guarantees that PCA1 will capture the most possible variance of the data in one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84AA0-F53C-4364-BF65-14B567CA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0" y="838201"/>
            <a:ext cx="5534460" cy="501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8FDBF-657E-4E15-B4A3-1B1EF317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650240"/>
            <a:ext cx="4590228" cy="4150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6D318-259D-4734-8995-95575078FA27}"/>
              </a:ext>
            </a:extLst>
          </p:cNvPr>
          <p:cNvSpPr txBox="1"/>
          <p:nvPr/>
        </p:nvSpPr>
        <p:spPr>
          <a:xfrm>
            <a:off x="2057400" y="58674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</p:spTree>
    <p:extLst>
      <p:ext uri="{BB962C8B-B14F-4D97-AF65-F5344CB8AC3E}">
        <p14:creationId xmlns:p14="http://schemas.microsoft.com/office/powerpoint/2010/main" val="116360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F7EE0A-AE38-405B-A8E5-787658C67513}"/>
              </a:ext>
            </a:extLst>
          </p:cNvPr>
          <p:cNvSpPr txBox="1"/>
          <p:nvPr/>
        </p:nvSpPr>
        <p:spPr>
          <a:xfrm>
            <a:off x="1808480" y="76200"/>
            <a:ext cx="7907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the option of doing inference (comparing for example red. vs. blue)</a:t>
            </a:r>
          </a:p>
          <a:p>
            <a:r>
              <a:rPr lang="en-US" dirty="0"/>
              <a:t>in one-dimension (with, for example, a simple t-test) even though we started with </a:t>
            </a:r>
          </a:p>
          <a:p>
            <a:r>
              <a:rPr lang="en-US" dirty="0"/>
              <a:t>two correlated variables)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8892-7492-416E-890C-F45C07DF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267200"/>
            <a:ext cx="2590800" cy="220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9431-E656-4486-91ED-EC3F3154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7620000" cy="32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BC4F3-645E-83DB-B9A5-8E636A58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617502"/>
            <a:ext cx="12192000" cy="6240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27E04-02F5-9F22-8922-2FB739BC8F98}"/>
              </a:ext>
            </a:extLst>
          </p:cNvPr>
          <p:cNvSpPr txBox="1"/>
          <p:nvPr/>
        </p:nvSpPr>
        <p:spPr>
          <a:xfrm>
            <a:off x="620785" y="243281"/>
            <a:ext cx="868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see how to recreate the visualizations in the first figure of this paper</a:t>
            </a:r>
          </a:p>
        </p:txBody>
      </p:sp>
    </p:spTree>
    <p:extLst>
      <p:ext uri="{BB962C8B-B14F-4D97-AF65-F5344CB8AC3E}">
        <p14:creationId xmlns:p14="http://schemas.microsoft.com/office/powerpoint/2010/main" val="4036517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F7148F-F96C-B858-9409-8D43C532B430}"/>
              </a:ext>
            </a:extLst>
          </p:cNvPr>
          <p:cNvSpPr txBox="1"/>
          <p:nvPr/>
        </p:nvSpPr>
        <p:spPr>
          <a:xfrm>
            <a:off x="813732" y="276837"/>
            <a:ext cx="840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more elegantly and without hard-coding the numbers in the axes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(and draw confidence intervals)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8ED64-E55F-CFB4-7197-3B40C5E17B6A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754D58-2A29-86FD-2B3A-26E85208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" y="999382"/>
            <a:ext cx="11480151" cy="5166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1A0C0-B681-E34D-B082-5CC0EF1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6" y="600002"/>
            <a:ext cx="3702384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3D3E3-69A2-2BCE-780E-81AB3B485A16}"/>
              </a:ext>
            </a:extLst>
          </p:cNvPr>
          <p:cNvSpPr txBox="1"/>
          <p:nvPr/>
        </p:nvSpPr>
        <p:spPr>
          <a:xfrm>
            <a:off x="588092" y="11673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we can do the same thing in a few clicks with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588D4-3A3B-2B1E-D3ED-3EB584C6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2" y="596017"/>
            <a:ext cx="8108010" cy="5991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F3629-2F41-2644-A250-0CB2558D5CBA}"/>
              </a:ext>
            </a:extLst>
          </p:cNvPr>
          <p:cNvSpPr txBox="1"/>
          <p:nvPr/>
        </p:nvSpPr>
        <p:spPr>
          <a:xfrm>
            <a:off x="7234192" y="660815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permanova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is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non-parametric test that checks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distance of the points with a metadata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category against some number of permutations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31CA28-467E-6870-3540-2B7DCEBE4722}"/>
              </a:ext>
            </a:extLst>
          </p:cNvPr>
          <p:cNvCxnSpPr>
            <a:cxnSpLocks/>
          </p:cNvCxnSpPr>
          <p:nvPr/>
        </p:nvCxnSpPr>
        <p:spPr>
          <a:xfrm flipH="1">
            <a:off x="6699903" y="811850"/>
            <a:ext cx="62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30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E3020D-CA9F-A4E1-CA77-B1624103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1" y="791099"/>
            <a:ext cx="10929917" cy="551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C1789-1E75-9038-257C-BE6D115D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97" y="549479"/>
            <a:ext cx="3942703" cy="4098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92CB-B3CE-BFFD-B699-F04A695CD94B}"/>
              </a:ext>
            </a:extLst>
          </p:cNvPr>
          <p:cNvSpPr txBox="1"/>
          <p:nvPr/>
        </p:nvSpPr>
        <p:spPr>
          <a:xfrm>
            <a:off x="1073791" y="251670"/>
            <a:ext cx="625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straight-forward to perform this test from our code window..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C85EB-7EC7-F5B9-966E-8D16226175E9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215264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BD0CE-EA77-6E69-04CE-3E22ECE535D0}"/>
              </a:ext>
            </a:extLst>
          </p:cNvPr>
          <p:cNvSpPr txBox="1"/>
          <p:nvPr/>
        </p:nvSpPr>
        <p:spPr>
          <a:xfrm>
            <a:off x="757106" y="61741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https://afodor.github.io/classes/stats2017/Lecture21.pptx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C9AB4-E5E1-A125-9B9D-D634AB6C679A}"/>
              </a:ext>
            </a:extLst>
          </p:cNvPr>
          <p:cNvSpPr txBox="1"/>
          <p:nvPr/>
        </p:nvSpPr>
        <p:spPr>
          <a:xfrm>
            <a:off x="738231" y="5905849"/>
            <a:ext cx="583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Mathematical treatment of diversity, evenness and richness: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B0160-449C-F1DB-F7C2-F0099C626777}"/>
              </a:ext>
            </a:extLst>
          </p:cNvPr>
          <p:cNvSpPr txBox="1"/>
          <p:nvPr/>
        </p:nvSpPr>
        <p:spPr>
          <a:xfrm>
            <a:off x="1082180" y="234892"/>
            <a:ext cx="7391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plot microbiome tool can give us commonly used diversity metrics: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B3447-701A-D45B-C478-D07E24A6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" y="1240637"/>
            <a:ext cx="10788242" cy="30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7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A04E4D-5E3B-5AEB-6C48-869CB4A7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516177"/>
            <a:ext cx="11873218" cy="617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5E833-E951-4D13-D2AB-7F15D6707AD5}"/>
              </a:ext>
            </a:extLst>
          </p:cNvPr>
          <p:cNvSpPr txBox="1"/>
          <p:nvPr/>
        </p:nvSpPr>
        <p:spPr>
          <a:xfrm>
            <a:off x="1216404" y="75501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Barcode plots are likewise straight-forward to create…</a:t>
            </a:r>
          </a:p>
        </p:txBody>
      </p:sp>
    </p:spTree>
    <p:extLst>
      <p:ext uri="{BB962C8B-B14F-4D97-AF65-F5344CB8AC3E}">
        <p14:creationId xmlns:p14="http://schemas.microsoft.com/office/powerpoint/2010/main" val="4104043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2F49D-82A9-A611-CB45-88B5DBCE8DFD}"/>
              </a:ext>
            </a:extLst>
          </p:cNvPr>
          <p:cNvSpPr txBox="1"/>
          <p:nvPr/>
        </p:nvSpPr>
        <p:spPr>
          <a:xfrm>
            <a:off x="1140903" y="260059"/>
            <a:ext cx="946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also taxa-by-taxa tests using the plot microbiome tool (after using the data filter tab)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5B63-4BAE-A9B8-F6BE-AD5E71A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68"/>
            <a:ext cx="12192000" cy="40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4940</Words>
  <Application>Microsoft Office PowerPoint</Application>
  <PresentationFormat>Widescreen</PresentationFormat>
  <Paragraphs>475</Paragraphs>
  <Slides>120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afodor</cp:lastModifiedBy>
  <cp:revision>225</cp:revision>
  <dcterms:created xsi:type="dcterms:W3CDTF">2018-10-12T18:15:23Z</dcterms:created>
  <dcterms:modified xsi:type="dcterms:W3CDTF">2023-10-02T16:22:54Z</dcterms:modified>
</cp:coreProperties>
</file>